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76f3e1a6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76f3e1a6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77fb193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77fb193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e5591920d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e5591920d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5591920d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5591920d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77fb193d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e77fb193d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77fb193d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e77fb193d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78ae123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78ae123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5591920d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5591920d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e78ae1230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e78ae1230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45177949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e45177949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e5591920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e5591920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5591920d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5591920d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456f54b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456f54b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451779497_0_1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451779497_0_1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477960d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477960d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5591920d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5591920d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477960db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477960db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DavidCarricondo/nn_ecology_workshop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kaggle.com/c/iwildcam-2019-fgvc6" TargetMode="External"/><Relationship Id="rId4" Type="http://schemas.openxmlformats.org/officeDocument/2006/relationships/image" Target="../media/image14.png"/><Relationship Id="rId5" Type="http://schemas.openxmlformats.org/officeDocument/2006/relationships/hyperlink" Target="https://colab.research.google.com/drive/1btaWzcoRO82Ar3__RavLmCLrGNJaJAPd?usp=sharing" TargetMode="External"/><Relationship Id="rId6" Type="http://schemas.openxmlformats.org/officeDocument/2006/relationships/hyperlink" Target="https://colab.research.google.com/drive/1eL88mj3O2YREdr6-y6AnVO4nYM7fso7h?usp=sharing" TargetMode="External"/><Relationship Id="rId7" Type="http://schemas.openxmlformats.org/officeDocument/2006/relationships/hyperlink" Target="https://colab.research.google.com/drive/1blEyDD0GluYjEJC5N2Zz69cfAwWoCwUk?usp=sharin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gif"/><Relationship Id="rId4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Relationship Id="rId7" Type="http://schemas.openxmlformats.org/officeDocument/2006/relationships/hyperlink" Target="https://besjournals.onlinelibrary.wiley.com/doi/10.1111/2041-210X.13256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hyperlink" Target="https://www.linkedin.com/in/david-carricondo-sanchez/" TargetMode="External"/><Relationship Id="rId5" Type="http://schemas.openxmlformats.org/officeDocument/2006/relationships/hyperlink" Target="https://github.com/DavidCarricondo" TargetMode="External"/><Relationship Id="rId6" Type="http://schemas.openxmlformats.org/officeDocument/2006/relationships/hyperlink" Target="mailto:david.carricondo.sanchez@gmail.co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Relationship Id="rId4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Neural Networks in Ecology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gentle introduction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Backwards pass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141050" y="1291775"/>
            <a:ext cx="46041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By </a:t>
            </a:r>
            <a:r>
              <a:rPr lang="en-GB" sz="1800"/>
              <a:t>calculating derivatives, it computes how much each connection contributed to the error (Chain rule).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Then calculates how much of the error contribution comes from each connection in the previous layer.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Finally, all the weights are tweaked using the error gradient computed. </a:t>
            </a:r>
            <a:endParaRPr sz="1800"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91775"/>
            <a:ext cx="4527601" cy="350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 rotWithShape="1">
          <a:blip r:embed="rId4">
            <a:alphaModFix/>
          </a:blip>
          <a:srcRect b="0" l="0" r="0" t="51380"/>
          <a:stretch/>
        </p:blipFill>
        <p:spPr>
          <a:xfrm>
            <a:off x="913050" y="3846000"/>
            <a:ext cx="3181025" cy="118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/>
          <p:nvPr/>
        </p:nvSpPr>
        <p:spPr>
          <a:xfrm>
            <a:off x="1108375" y="3846000"/>
            <a:ext cx="223200" cy="176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62775" y="3846000"/>
            <a:ext cx="284700" cy="288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1478300" y="4855200"/>
            <a:ext cx="284700" cy="288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2291450" y="4855200"/>
            <a:ext cx="1698300" cy="176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Backwards pass</a:t>
            </a:r>
            <a:endParaRPr/>
          </a:p>
        </p:txBody>
      </p:sp>
      <p:sp>
        <p:nvSpPr>
          <p:cNvPr id="157" name="Google Shape;157;p23"/>
          <p:cNvSpPr txBox="1"/>
          <p:nvPr/>
        </p:nvSpPr>
        <p:spPr>
          <a:xfrm>
            <a:off x="1893300" y="1427725"/>
            <a:ext cx="5357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FOR EACH EPOCH: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1425" y="1827675"/>
            <a:ext cx="4732226" cy="296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30325" y="13845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Very basic R example</a:t>
            </a:r>
            <a:endParaRPr/>
          </a:p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/>
              <a:t>Regression in R.</a:t>
            </a:r>
            <a:br>
              <a:rPr lang="en-GB" sz="1600"/>
            </a:br>
            <a:r>
              <a:rPr lang="en-GB" sz="1600"/>
              <a:t>House price prediction:</a:t>
            </a:r>
            <a:br>
              <a:rPr lang="en-GB"/>
            </a:br>
            <a:br>
              <a:rPr lang="en-GB"/>
            </a:br>
            <a:r>
              <a:rPr lang="en-GB" u="sng">
                <a:solidFill>
                  <a:schemeClr val="hlink"/>
                </a:solidFill>
                <a:hlinkClick r:id="rId3"/>
              </a:rPr>
              <a:t>https://github.com/DavidCarricondo/nn_ecology_workshop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 basic Python example</a:t>
            </a:r>
            <a:endParaRPr/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Why python?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DATA</a:t>
            </a:r>
            <a:endParaRPr/>
          </a:p>
        </p:txBody>
      </p:sp>
      <p:sp>
        <p:nvSpPr>
          <p:cNvPr id="176" name="Google Shape;176;p26"/>
          <p:cNvSpPr txBox="1"/>
          <p:nvPr/>
        </p:nvSpPr>
        <p:spPr>
          <a:xfrm>
            <a:off x="311725" y="1478875"/>
            <a:ext cx="40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https://www.kaggle.com/c/iwildcam-2019-fgvc6</a:t>
            </a:r>
            <a:endParaRPr/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625" y="1797875"/>
            <a:ext cx="4484675" cy="3262789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6"/>
          <p:cNvSpPr txBox="1"/>
          <p:nvPr/>
        </p:nvSpPr>
        <p:spPr>
          <a:xfrm>
            <a:off x="4750300" y="1879075"/>
            <a:ext cx="41478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Roboto"/>
                <a:ea typeface="Roboto"/>
                <a:cs typeface="Roboto"/>
                <a:sym typeface="Roboto"/>
              </a:rPr>
              <a:t>PROCESS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lang="en-GB" sz="17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Images resizing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2.</a:t>
            </a:r>
            <a:r>
              <a:rPr lang="en-GB" sz="17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Fitting a CNN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3.</a:t>
            </a:r>
            <a:r>
              <a:rPr lang="en-GB" sz="17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Transfer learning of pre-trained model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330325" y="13845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Convolutional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Neural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Networks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288" y="1034013"/>
            <a:ext cx="3514725" cy="32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Convolutional network</a:t>
            </a:r>
            <a:endParaRPr/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8849" y="2902175"/>
            <a:ext cx="4864699" cy="273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5" y="1316075"/>
            <a:ext cx="5501940" cy="296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...and beyond</a:t>
            </a:r>
            <a:endParaRPr/>
          </a:p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-21525"/>
            <a:ext cx="43307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8447" y="1869775"/>
            <a:ext cx="2700677" cy="3285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77025"/>
            <a:ext cx="4349351" cy="375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5875" y="1272526"/>
            <a:ext cx="3558226" cy="187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8375" y="0"/>
            <a:ext cx="7287250" cy="1272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0"/>
          <p:cNvSpPr txBox="1"/>
          <p:nvPr/>
        </p:nvSpPr>
        <p:spPr>
          <a:xfrm>
            <a:off x="363713" y="4894800"/>
            <a:ext cx="3926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u="sng">
                <a:solidFill>
                  <a:schemeClr val="hlink"/>
                </a:solidFill>
                <a:hlinkClick r:id="rId7"/>
              </a:rPr>
              <a:t>https://besjournals.onlinelibrary.wiley.com/doi/10.1111/2041-210X.13256</a:t>
            </a:r>
            <a:endParaRPr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432650" y="129577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to expect?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Let me introduce myself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What</a:t>
            </a:r>
            <a:r>
              <a:rPr lang="en-GB" sz="1500"/>
              <a:t> are </a:t>
            </a:r>
            <a:r>
              <a:rPr lang="en-GB" sz="1500"/>
              <a:t>neural</a:t>
            </a:r>
            <a:r>
              <a:rPr lang="en-GB" sz="1500"/>
              <a:t> networks anyway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Very basic example in R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Less basic example in Python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/>
              <a:t>And beyond...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265200" y="10306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is this guy anyway?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4531200" y="23332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Bc. </a:t>
            </a:r>
            <a:r>
              <a:rPr lang="en-GB"/>
              <a:t>Biology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Master Ecosystem functioning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Technician/Research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PhD Applied Ecology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Postdoc/Lecturer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Academic dropout 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Data Scientist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2351" y="54550"/>
            <a:ext cx="4588575" cy="21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0" y="2069550"/>
            <a:ext cx="4531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LinkedIn: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4"/>
              </a:rPr>
              <a:t>https://www.linkedin.com/in/david-carricondo-sanchez/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GitHub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5"/>
              </a:rPr>
              <a:t>https://github.com/DavidCarricondo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Email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6"/>
              </a:rPr>
              <a:t>david.carricondo.sanchez@gmail.com</a:t>
            </a:r>
            <a:endParaRPr sz="1200"/>
          </a:p>
        </p:txBody>
      </p:sp>
      <p:cxnSp>
        <p:nvCxnSpPr>
          <p:cNvPr id="80" name="Google Shape;80;p15"/>
          <p:cNvCxnSpPr/>
          <p:nvPr/>
        </p:nvCxnSpPr>
        <p:spPr>
          <a:xfrm>
            <a:off x="6605325" y="2657000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1" name="Google Shape;81;p15"/>
          <p:cNvCxnSpPr/>
          <p:nvPr/>
        </p:nvCxnSpPr>
        <p:spPr>
          <a:xfrm>
            <a:off x="6614400" y="3009825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" name="Google Shape;82;p15"/>
          <p:cNvCxnSpPr/>
          <p:nvPr/>
        </p:nvCxnSpPr>
        <p:spPr>
          <a:xfrm>
            <a:off x="6614400" y="3418625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5"/>
          <p:cNvCxnSpPr/>
          <p:nvPr/>
        </p:nvCxnSpPr>
        <p:spPr>
          <a:xfrm>
            <a:off x="6614400" y="3803550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/>
          <p:nvPr/>
        </p:nvCxnSpPr>
        <p:spPr>
          <a:xfrm>
            <a:off x="6614388" y="4160575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15"/>
          <p:cNvCxnSpPr/>
          <p:nvPr/>
        </p:nvCxnSpPr>
        <p:spPr>
          <a:xfrm>
            <a:off x="6614388" y="4517600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58225" y="1339450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a neural network anyway</a:t>
            </a:r>
            <a:r>
              <a:rPr lang="en-GB"/>
              <a:t>?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17300"/>
            <a:ext cx="4460246" cy="250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Neural networks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Branch of AI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Try to get inspiration from the brain learning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	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6706883">
            <a:off x="5142219" y="283737"/>
            <a:ext cx="2996962" cy="3522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4">
            <a:alphaModFix/>
          </a:blip>
          <a:srcRect b="77133" l="0" r="0" t="0"/>
          <a:stretch/>
        </p:blipFill>
        <p:spPr>
          <a:xfrm>
            <a:off x="4778275" y="2810225"/>
            <a:ext cx="3999900" cy="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5">
            <a:alphaModFix/>
          </a:blip>
          <a:srcRect b="0" l="0" r="19296" t="0"/>
          <a:stretch/>
        </p:blipFill>
        <p:spPr>
          <a:xfrm>
            <a:off x="4394523" y="3374075"/>
            <a:ext cx="2606826" cy="15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 rotWithShape="1">
          <a:blip r:embed="rId5">
            <a:alphaModFix/>
          </a:blip>
          <a:srcRect b="0" l="41789" r="0" t="0"/>
          <a:stretch/>
        </p:blipFill>
        <p:spPr>
          <a:xfrm>
            <a:off x="7001350" y="3323550"/>
            <a:ext cx="1999725" cy="169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idx="2" type="body"/>
          </p:nvPr>
        </p:nvSpPr>
        <p:spPr>
          <a:xfrm>
            <a:off x="414375" y="283575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Composed of different layers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Input layer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Hidden layers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Output layer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Each layer containing a number of ‘neurons’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350" y="2628913"/>
            <a:ext cx="4293575" cy="24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89731"/>
            <a:ext cx="4520674" cy="149831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Neural networks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9"/>
          <p:cNvPicPr preferRelativeResize="0"/>
          <p:nvPr/>
        </p:nvPicPr>
        <p:blipFill rotWithShape="1">
          <a:blip r:embed="rId3">
            <a:alphaModFix/>
          </a:blip>
          <a:srcRect b="66356" l="-2673" r="75423" t="1889"/>
          <a:stretch/>
        </p:blipFill>
        <p:spPr>
          <a:xfrm>
            <a:off x="5712700" y="2347375"/>
            <a:ext cx="1537350" cy="141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 rotWithShape="1">
          <a:blip r:embed="rId4">
            <a:alphaModFix/>
          </a:blip>
          <a:srcRect b="0" l="0" r="49525" t="52460"/>
          <a:stretch/>
        </p:blipFill>
        <p:spPr>
          <a:xfrm>
            <a:off x="5531938" y="2359800"/>
            <a:ext cx="2023675" cy="127788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pass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3300" y="2264838"/>
            <a:ext cx="4220300" cy="200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 rotWithShape="1">
          <a:blip r:embed="rId6">
            <a:alphaModFix/>
          </a:blip>
          <a:srcRect b="73150" l="0" r="0" t="0"/>
          <a:stretch/>
        </p:blipFill>
        <p:spPr>
          <a:xfrm>
            <a:off x="181826" y="4368798"/>
            <a:ext cx="5094574" cy="3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2" type="body"/>
          </p:nvPr>
        </p:nvSpPr>
        <p:spPr>
          <a:xfrm>
            <a:off x="0" y="1356875"/>
            <a:ext cx="5619300" cy="15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What happens within each neuron?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20" name="Google Shape;120;p19"/>
          <p:cNvPicPr preferRelativeResize="0"/>
          <p:nvPr/>
        </p:nvPicPr>
        <p:blipFill rotWithShape="1">
          <a:blip r:embed="rId3">
            <a:alphaModFix/>
          </a:blip>
          <a:srcRect b="33034" l="0" r="77070" t="33725"/>
          <a:stretch/>
        </p:blipFill>
        <p:spPr>
          <a:xfrm>
            <a:off x="7703950" y="2264850"/>
            <a:ext cx="1286236" cy="1467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/>
          </a:blip>
          <a:srcRect b="66356" l="23932" r="50883" t="1889"/>
          <a:stretch/>
        </p:blipFill>
        <p:spPr>
          <a:xfrm>
            <a:off x="6847125" y="3703850"/>
            <a:ext cx="1478875" cy="146780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6532900" y="1853425"/>
            <a:ext cx="17931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</a:rPr>
              <a:t>Activation functions</a:t>
            </a:r>
            <a:endParaRPr sz="5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4">
            <a:alphaModFix/>
          </a:blip>
          <a:srcRect b="48914" l="51264" r="0" t="0"/>
          <a:stretch/>
        </p:blipFill>
        <p:spPr>
          <a:xfrm>
            <a:off x="7343451" y="2326725"/>
            <a:ext cx="1912400" cy="134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4">
            <a:alphaModFix/>
          </a:blip>
          <a:srcRect b="47539" l="0" r="49525" t="0"/>
          <a:stretch/>
        </p:blipFill>
        <p:spPr>
          <a:xfrm>
            <a:off x="6482739" y="3637675"/>
            <a:ext cx="2023675" cy="1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1750" y="1658375"/>
            <a:ext cx="5504250" cy="335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311700" y="1505700"/>
            <a:ext cx="32502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Loss function compares the predicted value with the true value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But the value will be computed from random parameters? </a:t>
            </a:r>
            <a:endParaRPr/>
          </a:p>
        </p:txBody>
      </p:sp>
      <p:sp>
        <p:nvSpPr>
          <p:cNvPr id="131" name="Google Shape;131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 pass</a:t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1000" y="3275875"/>
            <a:ext cx="971601" cy="97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Here is where the actual learning happens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Gradient descent algorithm will find the </a:t>
            </a:r>
            <a:r>
              <a:rPr lang="en-GB" sz="1800"/>
              <a:t>optimun…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By slightly updating the model weights in each </a:t>
            </a:r>
            <a:r>
              <a:rPr lang="en-GB" sz="1800" u="sng"/>
              <a:t>epoch</a:t>
            </a:r>
            <a:endParaRPr sz="1800" u="sng"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277025"/>
            <a:ext cx="4527600" cy="33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